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72" r:id="rId5"/>
    <p:sldId id="259" r:id="rId6"/>
    <p:sldId id="264" r:id="rId7"/>
    <p:sldId id="265" r:id="rId8"/>
    <p:sldId id="273" r:id="rId9"/>
    <p:sldId id="266" r:id="rId10"/>
    <p:sldId id="267" r:id="rId11"/>
    <p:sldId id="274" r:id="rId12"/>
    <p:sldId id="280" r:id="rId13"/>
    <p:sldId id="281" r:id="rId14"/>
    <p:sldId id="275" r:id="rId15"/>
    <p:sldId id="278" r:id="rId16"/>
    <p:sldId id="276" r:id="rId17"/>
    <p:sldId id="277" r:id="rId18"/>
    <p:sldId id="279" r:id="rId19"/>
    <p:sldId id="271" r:id="rId20"/>
    <p:sldId id="282" r:id="rId2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iramonika" initials="m" lastIdx="1" clrIdx="0">
    <p:extLst>
      <p:ext uri="{19B8F6BF-5375-455C-9EA6-DF929625EA0E}">
        <p15:presenceInfo xmlns:p15="http://schemas.microsoft.com/office/powerpoint/2012/main" userId="moiramon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3300"/>
    <a:srgbClr val="FF9933"/>
    <a:srgbClr val="FF99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6" autoAdjust="0"/>
    <p:restoredTop sz="93324" autoAdjust="0"/>
  </p:normalViewPr>
  <p:slideViewPr>
    <p:cSldViewPr snapToGrid="0">
      <p:cViewPr varScale="1">
        <p:scale>
          <a:sx n="86" d="100"/>
          <a:sy n="86" d="100"/>
        </p:scale>
        <p:origin x="59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61F00-7E52-495D-9A66-AB0C3AEFD1A7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AB949-7467-4278-91FB-1309B1A9A4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636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AB949-7467-4278-91FB-1309B1A9A4C9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85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119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788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79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925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336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697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655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23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8978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010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73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105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3aNeCWRjh8I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maa.org/sites/default/files/images/upload_library/4/vol1/architecture/Math/dihedral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cratica.com/lesson/dihedral-groups" TargetMode="External"/><Relationship Id="rId5" Type="http://schemas.openxmlformats.org/officeDocument/2006/relationships/hyperlink" Target="https://zir.nsk.hr/islandora/object/mathri:247/datastream/PDF/view" TargetMode="External"/><Relationship Id="rId4" Type="http://schemas.openxmlformats.org/officeDocument/2006/relationships/hyperlink" Target="http://www.mathos.unios.hr/~mdjumic/uploads/diplomski/ANT17.pdf" TargetMode="External"/><Relationship Id="rId9" Type="http://schemas.openxmlformats.org/officeDocument/2006/relationships/hyperlink" Target="https://www.mathsisfun.com/sets/groups-introduction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30050674_5790014017784142_6487807833073704231_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7877" y="736062"/>
            <a:ext cx="3048000" cy="5486400"/>
          </a:xfrm>
          <a:prstGeom prst="rect">
            <a:avLst/>
          </a:prstGeom>
        </p:spPr>
      </p:pic>
      <p:pic>
        <p:nvPicPr>
          <p:cNvPr id="5" name="330254378_9594451447247244_3910822442125123243_n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3722" y="95250"/>
            <a:ext cx="3048000" cy="548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6099" y="0"/>
            <a:ext cx="1230854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72870" y="736063"/>
            <a:ext cx="8614064" cy="2078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8968" y="6370278"/>
            <a:ext cx="9083827" cy="487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" r="-194" b="1847"/>
          <a:stretch/>
        </p:blipFill>
        <p:spPr>
          <a:xfrm>
            <a:off x="1040920" y="935832"/>
            <a:ext cx="10077962" cy="543444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5947722" y="935832"/>
            <a:ext cx="264359" cy="5434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073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6831" y="-2594264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9561" y="215135"/>
            <a:ext cx="9351818" cy="6642865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1317913" y="289524"/>
            <a:ext cx="1087408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bg1"/>
                </a:solidFill>
              </a:rPr>
              <a:t>Grupa (G,) naziva se cikličkom grupom ako postoji element a∈G takav da G bude generiran s a. Drugim</a:t>
            </a:r>
          </a:p>
          <a:p>
            <a:r>
              <a:rPr lang="hr-HR" sz="1600" dirty="0">
                <a:solidFill>
                  <a:schemeClr val="bg1"/>
                </a:solidFill>
              </a:rPr>
              <a:t>riječima,</a:t>
            </a:r>
          </a:p>
          <a:p>
            <a:r>
              <a:rPr lang="hr-HR" sz="1600" dirty="0">
                <a:solidFill>
                  <a:schemeClr val="bg1"/>
                </a:solidFill>
              </a:rPr>
              <a:t>G = {an : n ∈ Z}.</a:t>
            </a:r>
          </a:p>
          <a:p>
            <a:r>
              <a:rPr lang="hr-HR" sz="1600" dirty="0">
                <a:solidFill>
                  <a:schemeClr val="bg1"/>
                </a:solidFill>
              </a:rPr>
              <a:t>Element a naziva se generatorom G. Matematički se zapisuje kao: G=&lt;a&gt;. Ako je G aditivna ciklička</a:t>
            </a:r>
          </a:p>
          <a:p>
            <a:r>
              <a:rPr lang="hr-HR" sz="1600" dirty="0">
                <a:solidFill>
                  <a:schemeClr val="bg1"/>
                </a:solidFill>
              </a:rPr>
              <a:t>grupa koja se generira s a, tada vrijedi G = {na : n ∈ Z}. Sljedeći su primjeri cikličkih grupa.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(Z, +) je ciklička grupa. Njezini generatori su 1 i -1.</a:t>
            </a:r>
          </a:p>
          <a:p>
            <a:r>
              <a:rPr lang="hr-HR" sz="1600" dirty="0">
                <a:solidFill>
                  <a:schemeClr val="bg1"/>
                </a:solidFill>
              </a:rPr>
              <a:t>(Z4, +) je ciklička grupa generirana s</a:t>
            </a:r>
          </a:p>
          <a:p>
            <a:r>
              <a:rPr lang="hr-HR" sz="1600" dirty="0">
                <a:solidFill>
                  <a:schemeClr val="bg1"/>
                </a:solidFill>
              </a:rPr>
              <a:t>. Također se može generirati s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Primjer koji nije ciklička grupa: Kleinova 4-grupa je grupa reda 4. To nije ciklička grupa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Ako je ciklička grupa generirana s a, tada je također generirana s a-1.</a:t>
            </a:r>
          </a:p>
          <a:p>
            <a:r>
              <a:rPr lang="hr-HR" sz="1600" dirty="0">
                <a:solidFill>
                  <a:schemeClr val="bg1"/>
                </a:solidFill>
              </a:rPr>
              <a:t>Svaka ciklička grupa je Abelova (komutativna).</a:t>
            </a:r>
          </a:p>
          <a:p>
            <a:r>
              <a:rPr lang="hr-HR" sz="1600" dirty="0">
                <a:solidFill>
                  <a:schemeClr val="bg1"/>
                </a:solidFill>
              </a:rPr>
              <a:t>Ako je ciklička grupa generirana s a, tada su redovi G i a jednaki.</a:t>
            </a:r>
          </a:p>
          <a:p>
            <a:r>
              <a:rPr lang="hr-HR" sz="1600" dirty="0">
                <a:solidFill>
                  <a:schemeClr val="bg1"/>
                </a:solidFill>
              </a:rPr>
              <a:t>Neka G bude konačna grupa reda n. Ako je G ciklička grupa, tada postoji element b u G takav da je</a:t>
            </a:r>
          </a:p>
          <a:p>
            <a:r>
              <a:rPr lang="hr-HR" sz="1600" dirty="0">
                <a:solidFill>
                  <a:schemeClr val="bg1"/>
                </a:solidFill>
              </a:rPr>
              <a:t>red b jednak n.</a:t>
            </a:r>
          </a:p>
          <a:p>
            <a:r>
              <a:rPr lang="hr-HR" sz="1600" dirty="0">
                <a:solidFill>
                  <a:schemeClr val="bg1"/>
                </a:solidFill>
              </a:rPr>
              <a:t>Neka je G konačna ciklička grupa reda n, i G=&lt;a&gt;. Tada je G=&lt;ar&gt; ako i samo ako je r&lt;n i gcd(r, n)=1.</a:t>
            </a:r>
          </a:p>
          <a:p>
            <a:r>
              <a:rPr lang="hr-HR" sz="1600" dirty="0">
                <a:solidFill>
                  <a:schemeClr val="bg1"/>
                </a:solidFill>
              </a:rPr>
              <a:t>Dakle, broj generatora konačne cikličke grupe reda n jednak je </a:t>
            </a:r>
            <a:r>
              <a:rPr lang="el-GR" sz="1600" dirty="0">
                <a:solidFill>
                  <a:schemeClr val="bg1"/>
                </a:solidFill>
              </a:rPr>
              <a:t>Φ(</a:t>
            </a:r>
            <a:r>
              <a:rPr lang="hr-HR" sz="1600" dirty="0">
                <a:solidFill>
                  <a:schemeClr val="bg1"/>
                </a:solidFill>
              </a:rPr>
              <a:t>n), gdje je </a:t>
            </a:r>
            <a:r>
              <a:rPr lang="el-GR" sz="1600" dirty="0">
                <a:solidFill>
                  <a:schemeClr val="bg1"/>
                </a:solidFill>
              </a:rPr>
              <a:t>Φ </a:t>
            </a:r>
            <a:r>
              <a:rPr lang="hr-HR" sz="1600" dirty="0">
                <a:solidFill>
                  <a:schemeClr val="bg1"/>
                </a:solidFill>
              </a:rPr>
              <a:t>funkcija Eulerovog phi.</a:t>
            </a:r>
          </a:p>
          <a:p>
            <a:r>
              <a:rPr lang="hr-HR" sz="1600" dirty="0">
                <a:solidFill>
                  <a:schemeClr val="bg1"/>
                </a:solidFill>
              </a:rPr>
              <a:t>Svaka podgrupa cikličke grupe također je ciklička.</a:t>
            </a:r>
          </a:p>
          <a:p>
            <a:r>
              <a:rPr lang="hr-HR" sz="1600" dirty="0">
                <a:solidFill>
                  <a:schemeClr val="bg1"/>
                </a:solidFill>
              </a:rPr>
              <a:t>Ciklička grupa prostog reda nema nikakvu pravu netrivijalnu podgrupu.</a:t>
            </a:r>
          </a:p>
          <a:p>
            <a:r>
              <a:rPr lang="hr-HR" sz="1600" dirty="0">
                <a:solidFill>
                  <a:schemeClr val="bg1"/>
                </a:solidFill>
              </a:rPr>
              <a:t>Neka G bude ciklička grupa reda n. Tada G ima točno jednu podgrupu reda d za svaki pozitivni</a:t>
            </a:r>
          </a:p>
          <a:p>
            <a:r>
              <a:rPr lang="hr-HR" sz="1600" dirty="0">
                <a:solidFill>
                  <a:schemeClr val="bg1"/>
                </a:solidFill>
              </a:rPr>
              <a:t>djelitelj d od n.</a:t>
            </a:r>
          </a:p>
          <a:p>
            <a:r>
              <a:rPr lang="hr-HR" sz="1600" dirty="0">
                <a:solidFill>
                  <a:schemeClr val="bg1"/>
                </a:solidFill>
              </a:rPr>
              <a:t>Ako je beskonačna ciklička grupa G generirana s a, tada su a i a-1 jedini generatori G.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Pitanje : Dokažite da (Q, +) nije ciklička grupa.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068" y="408581"/>
            <a:ext cx="691992" cy="5509200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Č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5297" y="408581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24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633" y="-2630633"/>
            <a:ext cx="6930735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5565" y="135082"/>
            <a:ext cx="10534372" cy="651510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1425565" y="170122"/>
            <a:ext cx="1053437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U ovom poglavlju ćemo promotriti elementarna svojstva i pojmove vezane za grupu permutacija. Neka je X neprazan skup. Svako bijektivno preslikavanje </a:t>
            </a:r>
            <a:r>
              <a:rPr lang="el-GR" dirty="0">
                <a:solidFill>
                  <a:schemeClr val="bg1"/>
                </a:solidFill>
              </a:rPr>
              <a:t>σ : </a:t>
            </a:r>
            <a:r>
              <a:rPr lang="hr-HR" dirty="0">
                <a:solidFill>
                  <a:schemeClr val="bg1"/>
                </a:solidFill>
              </a:rPr>
              <a:t>X → X nazivamo permutacija na skupu X. Skup svih bijekcija na X očigledno tvori grupu u odnosu na kompoziciju preslikavanja, 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		(f ◦ g)(a) = f(g(a)), a ∈ X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 a neutralni element u grupi je identiteta idX(a) = a za svaki a ∈ X. Ovo motivira sljedeću definiciju.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Neka je X neprazan skup. Grupa svih permutacija na skupu X naziva se simetrična grupa na X i označava sa SX. Svaka podgrupa grupe SX naziva se grupa permutacija na X.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Ako je X konačan skup od n elemenata, onda SX označavamo sa Sn i nazivamo simetrična grupa reda n. Na skupu X možemo uvesti uredaj i bez gubitka općenitosti elemente možemo označiti s 1, 2, . . . , n. Tada se permutacija </a:t>
            </a:r>
            <a:r>
              <a:rPr lang="el-GR" dirty="0">
                <a:solidFill>
                  <a:schemeClr val="bg1"/>
                </a:solidFill>
              </a:rPr>
              <a:t>σ ∈ </a:t>
            </a:r>
            <a:r>
              <a:rPr lang="hr-HR" dirty="0">
                <a:solidFill>
                  <a:schemeClr val="bg1"/>
                </a:solidFill>
              </a:rPr>
              <a:t>Sn može zapisati u matričnom obliku                                                                                          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	a neutralni element je matrica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51" y="3802862"/>
            <a:ext cx="4287875" cy="1203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69" y="5278582"/>
            <a:ext cx="3594249" cy="1209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6786" y="308621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36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93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633" y="-2630633"/>
            <a:ext cx="6930735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4890" y="550718"/>
            <a:ext cx="10224655" cy="563187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1811761" y="647354"/>
            <a:ext cx="101377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Promotrimo za primjer grupu S3. Sve permutacije na skupu X = {1, 2, 3} su dane sljedečim preslikavanjima: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Umnožak permutacija računa se uobičajenim pravilom za kompoziciju preslikavanja. Na primjer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Inverzni element se takoder lako nalazi iz matričnog zapisa,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013" y="370355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36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r="4457"/>
          <a:stretch/>
        </p:blipFill>
        <p:spPr>
          <a:xfrm>
            <a:off x="2944088" y="1017455"/>
            <a:ext cx="6602417" cy="17235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0" r="2195"/>
          <a:stretch/>
        </p:blipFill>
        <p:spPr>
          <a:xfrm>
            <a:off x="2944087" y="3291746"/>
            <a:ext cx="6602417" cy="8104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74" y="4652956"/>
            <a:ext cx="37433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633" y="-2630633"/>
            <a:ext cx="6930735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6612" y="875680"/>
            <a:ext cx="8676410" cy="543160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2276612" y="875680"/>
            <a:ext cx="8561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Množenje u grupi S3 prikazano je u tablici . Elementarnom kombinatorikom se pokazuje da na skupu od n elemenat imamo n! permutacija, stoga je |Sn| = n! . U simetričnoj grupi istaknuto mjesto zauzimaju permutacije koje neke elemente skupa X ciklički “rotiraju”. Takve permutacije nazivaju se cikličke permutacije.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637" y="372212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36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90" y="2314883"/>
            <a:ext cx="4644547" cy="36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3" y="-2667000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39139" y="2428757"/>
            <a:ext cx="8707582" cy="3230509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Box 2"/>
          <p:cNvSpPr txBox="1"/>
          <p:nvPr/>
        </p:nvSpPr>
        <p:spPr>
          <a:xfrm>
            <a:off x="1833994" y="2928470"/>
            <a:ext cx="7917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s točno N rotacijskih i N zrcalnih simetrija imaju tip simetrije DN gdje slovo D označava "dihedralnu". Figure s grupom simetrije D1 također se nazivaju bilateralno simetričnima.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Dihedralne grupe su vidljive u umjetnosti i prirodi. Na primjer, dihedralne grupe često su osnova dekorativnih uzoraka na podnim pločicama, zgradama i umjetničkim djelima. Kemičari i mineralozi proučavaju dihedralne grupe kako bi klasificirali strukturu molekula i kristala, redom. Ove grupe simetrije čak se koriste u oglašavanju mnogih najvećih svjetskih tvrtki.</a:t>
            </a:r>
          </a:p>
          <a:p>
            <a:endParaRPr lang="hr-HR" dirty="0"/>
          </a:p>
        </p:txBody>
      </p:sp>
      <p:sp>
        <p:nvSpPr>
          <p:cNvPr id="9" name="TextBox 8"/>
          <p:cNvSpPr txBox="1"/>
          <p:nvPr/>
        </p:nvSpPr>
        <p:spPr>
          <a:xfrm>
            <a:off x="2753035" y="1024739"/>
            <a:ext cx="5673992" cy="769441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DIEDRALNE GRUPE</a:t>
            </a:r>
          </a:p>
        </p:txBody>
      </p:sp>
    </p:spTree>
    <p:extLst>
      <p:ext uri="{BB962C8B-B14F-4D97-AF65-F5344CB8AC3E}">
        <p14:creationId xmlns:p14="http://schemas.microsoft.com/office/powerpoint/2010/main" val="388925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9" r="688" b="62957"/>
          <a:stretch/>
        </p:blipFill>
        <p:spPr>
          <a:xfrm>
            <a:off x="1" y="0"/>
            <a:ext cx="12271664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5294168" y="209022"/>
            <a:ext cx="6570518" cy="442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94168" y="6537226"/>
            <a:ext cx="6570518" cy="1474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758" r="5912" b="1514"/>
          <a:stretch/>
        </p:blipFill>
        <p:spPr>
          <a:xfrm>
            <a:off x="5545281" y="374073"/>
            <a:ext cx="6068291" cy="59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3" y="-2667001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27841" y="909637"/>
            <a:ext cx="9718211" cy="4771548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624120" y="894248"/>
            <a:ext cx="691992" cy="4832092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0233" y="909637"/>
            <a:ext cx="10090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KUBIČNI KRISTALNI SUSTAV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Jedinična ćelija u ovom kristalnom sustavu je kocka. Vrijedi: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</a:t>
            </a:r>
          </a:p>
          <a:p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= 90◦</a:t>
            </a:r>
          </a:p>
          <a:p>
            <a:b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TETRAGONSKI KRISTALNI SUSTAV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Jedinična ćelija je pravilna četverostrana prizma. Vrijedi: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b ̸= c</a:t>
            </a:r>
          </a:p>
          <a:p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= 90◦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ROMBSKI KRISTALNI SUSTAV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Još se naziva i ortorombski. Bridovi jedinične ćelije su međusobno okomiti te je duljina svaka dva brida različita.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Vrijedi: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̸= b ̸= c</a:t>
            </a:r>
          </a:p>
          <a:p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= 90◦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284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3" y="-2667000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6064" y="744428"/>
            <a:ext cx="10090781" cy="5773989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-158086" y="807530"/>
            <a:ext cx="19422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6990" y="744428"/>
            <a:ext cx="110196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MONOKLINSKI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Jedan brid jedinične ćelije okomit je na ostala dva brida te je duljina svaka dva brida različita.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̸= b ̸= 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γ = 90◦ β ̸= 90◦</a:t>
            </a:r>
          </a:p>
          <a:p>
            <a:endParaRPr lang="hr-HR" sz="1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TRIKLINSKI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Nikoja dva brida jedinične ćelije nisu okomita te su su svi bridovi različite duljine. 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̸= b ̸= 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̸= β ̸= γ ̸= 90◦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endParaRPr lang="hr-HR" sz="165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HEKSAGONSKI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Dva brida jedinične ćelije su jednake duljine te zatvaraju kut od 120◦, a treći brid je okomit na njih.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b ̸= 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90◦ γ = 120◦</a:t>
            </a:r>
          </a:p>
          <a:p>
            <a:endParaRPr lang="hr-HR" sz="1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TRIGONSKI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Nikoja dva brida jedinične ćelije nisu okomita, no svi bridovi su jednake duljine. 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̸= 90◦</a:t>
            </a:r>
          </a:p>
          <a:p>
            <a:br>
              <a:rPr lang="hr-HR" sz="1650" dirty="0">
                <a:solidFill>
                  <a:schemeClr val="bg1"/>
                </a:solidFill>
              </a:rPr>
            </a:br>
            <a:endParaRPr lang="hr-HR" sz="16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035" y="849093"/>
            <a:ext cx="691992" cy="4832092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95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30854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" r="-194" b="45802"/>
          <a:stretch/>
        </p:blipFill>
        <p:spPr>
          <a:xfrm>
            <a:off x="0" y="0"/>
            <a:ext cx="12192000" cy="3512127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5922818" y="0"/>
            <a:ext cx="305361" cy="5434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168" r="55652" b="45802"/>
          <a:stretch/>
        </p:blipFill>
        <p:spPr>
          <a:xfrm>
            <a:off x="5218247" y="0"/>
            <a:ext cx="1714501" cy="3512127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4518429" y="968725"/>
            <a:ext cx="2808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ZAKLJUČAK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566" y="2029068"/>
            <a:ext cx="98777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simetrije ima ključnu ulogu u opisivanju raznih geometrijskih i drugih pojava. Grupa simetrije opisuje sve simetrije koje se mogu primijeniti na objekt, a da se ne promijene njegova svojstva. Neki primjeri odnosa grupe simetrije na razne geometrijske i ine pojave su: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Geometrijska tijela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Grupa simetrije je posebno važna u opisivanju simetrija geometrijskih tijela kao što su kocke, kugle, piramide, itd. Grupa simetrije geometrijskog tijela opisuje sve simetrije koje tijelo može imati, kao što su rotacije, refleksije i translacije.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Fraktali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Fraktali su geometrijski objekti koji se ponavljaju na različitim mjerilima. Grupa simetrije može se koristiti za opisivanje simetrija fraktala.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Kristalografija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U kristalografiji, grupa simetrije opisuje sve simetrije koje se mogu primijeniti na kristalnu strukturu, a da se ne promijene njena svojstva. Grupa simetrije kristalne strukture koristi se kako bi se opisale simetrije kristala.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Kemijski spojevi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Grupa simetrije se također koristi u kemiji kako bi se opisale simetrije molekula i kristalnih struktura kemijskih spojeva.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Teorija skupova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Grupa simetrije može se koristiti u teoriji skupova kako bi se opisale simetrije skupova i funkcija.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793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11" y="-103412"/>
            <a:ext cx="6929140" cy="4312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65017" y="-103412"/>
            <a:ext cx="6816680" cy="4312227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822EE39C-72CD-4AF0-9051-EFB72920E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69" y="0"/>
            <a:ext cx="54166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27166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9" r="688" b="62957"/>
          <a:stretch/>
        </p:blipFill>
        <p:spPr>
          <a:xfrm>
            <a:off x="70111" y="60968"/>
            <a:ext cx="12201553" cy="6797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321041" y="2078182"/>
            <a:ext cx="61641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Ovaj rad ćemo započeti uvođenjem osnovnih pojmova iz grupe simetrija,kao definicija grupe, teorije grupa,kada je to grupa simetrije,što su oblici simetrija i objasniti i dati pimjere potrebni za shvaćanje glavnog pojma ovog rada, grupa simetrije, i kako bi ujedno razumijeli koncept grupe simetrija određenog skupa te ga na kraju mogli primijeniti u  grani matematike.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r-HR" sz="2000" b="1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64626" y="1724890"/>
            <a:ext cx="6477000" cy="2948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64626" y="4674290"/>
            <a:ext cx="6477000" cy="2948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2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11" y="-103412"/>
            <a:ext cx="6929140" cy="4312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65017" y="-103412"/>
            <a:ext cx="6816680" cy="431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0981" y="804421"/>
            <a:ext cx="3522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LITERATURA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F01F3D59-55FB-4EDB-846C-7995207F3A30}"/>
              </a:ext>
            </a:extLst>
          </p:cNvPr>
          <p:cNvSpPr txBox="1"/>
          <p:nvPr/>
        </p:nvSpPr>
        <p:spPr>
          <a:xfrm>
            <a:off x="2237173" y="2565647"/>
            <a:ext cx="85758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hlinkClick r:id="rId4"/>
              </a:rPr>
              <a:t>http://www.mathos.unios.hr/~mdjumic/uploads/diplomski/ANT17.pdf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5"/>
              </a:rPr>
              <a:t>https://zir.nsk.hr/islandora/object/mathri:247/datastream/PDF/view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6"/>
              </a:rPr>
              <a:t>https://www.socratica.com/lesson/dihedral-groups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7"/>
              </a:rPr>
              <a:t>https://www.maa.org/sites/default/files/images/upload_library/4/vol1/architecture/Math/dihedral.html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8"/>
              </a:rPr>
              <a:t>https://www.youtube.com/watch?v=3aNeCWRjh8I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9"/>
              </a:rPr>
              <a:t>https://www.mathsisfun.com/sets/groups-introduction.html</a:t>
            </a:r>
            <a:br>
              <a:rPr lang="hr-HR" dirty="0"/>
            </a:br>
            <a:br>
              <a:rPr lang="hr-HR" dirty="0"/>
            </a:b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8347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7003"/>
            <a:ext cx="6858000" cy="12192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532" y="1182257"/>
            <a:ext cx="10858935" cy="5016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531" y="1182257"/>
            <a:ext cx="10858935" cy="501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GRUPA</a:t>
            </a:r>
          </a:p>
          <a:p>
            <a:pPr algn="ctr"/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je skup koji je kombiniran sa operacijom.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Primjerice, skup brojeva s operacijom zbrajanja.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je skup G, kombiniran s operacijom *, tako da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 ima više svojstava: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sadrži identitet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sadrži inverze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Operacija je asocijativna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je zatvorena u odnosu na operaciju.</a:t>
            </a: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5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3802" y="-2663806"/>
            <a:ext cx="6864395" cy="1219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028342"/>
            <a:ext cx="8944837" cy="449615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1623578" y="1028343"/>
            <a:ext cx="89448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SADRŽI IDENTITET</a:t>
            </a:r>
          </a:p>
          <a:p>
            <a:pPr marL="342900" indent="-342900">
              <a:buAutoNum type="arabicPeriod"/>
            </a:pPr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koristimo operaciju na bilo kojem elementu i identitetu, dobit ćemo taj element natrag.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brojeve i zbrajanje, identitet je "0". Jer 5+0 = 5 i 0+5 = 5.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Postoji e u skupu G, tako da a * e = a i e * a = a, za sve elemente a u G.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GRUPA SADRŽI INVERZE</a:t>
            </a:r>
          </a:p>
          <a:p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imamo element grupe, postoji drugi element grupe takav da kada koristimo operator na oba elementa, dobijemo e, identitet.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brojeve i zbrajanje, inverz od 5 je -5. (jer 5 +(-5) = 0)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isti način, za negativne brojeve, inverzi su pozitivni. -5 + 5 = 0, pa je inverz od -5 5. Zapravo, ako je a inverz od b, tada mora biti da je i b inverz od a.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sve a u G postoji b u G takav da a * b = e i b * a = e.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0910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4" y="-2594264"/>
            <a:ext cx="7003472" cy="1219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322" y="1248389"/>
            <a:ext cx="9544051" cy="42780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TextBox 12"/>
          <p:cNvSpPr txBox="1"/>
          <p:nvPr/>
        </p:nvSpPr>
        <p:spPr>
          <a:xfrm>
            <a:off x="1345627" y="1248388"/>
            <a:ext cx="9544051" cy="42780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ASOCIJATIVNOST </a:t>
            </a:r>
          </a:p>
          <a:p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Trebali biste se već susresti s asocijativnošću u osnovnoj algebri. Sve što znači je da redoslijed operacija nije bitan. a * (b * c) = (a * b) * c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sve a, b i c u G, a * (b * c) = (a * b) * c.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hr-H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ZATVORENOST U ODNOSU NA OPERACIJU</a:t>
            </a:r>
          </a:p>
          <a:p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imamo dva elementa u grupi, a i b, tada mora biti da je a*b također u grupi. To je ono što znači zatvorenost. Zove se zatvorenost jer iznutra grupe ne možemo izaći van.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kao i sa ranijim svojstvima, istina je i kod brojeva i zbrajanja. Ako su x i y brojevi, x + y = z, mora biti da je i z broj.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sve elemente a i b u G, a*b je u G.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4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4" y="-2635829"/>
            <a:ext cx="7003472" cy="121920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469686" y="2254135"/>
            <a:ext cx="3139319" cy="3851565"/>
          </a:xfrm>
          <a:prstGeom prst="rect">
            <a:avLst/>
          </a:prstGeom>
          <a:ln w="38100"/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095" y="2603552"/>
            <a:ext cx="7523019" cy="3139321"/>
          </a:xfrm>
          <a:prstGeom prst="rect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9314" y="957828"/>
            <a:ext cx="6057905" cy="646331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TEORIJA  GRUPA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095" y="2603552"/>
            <a:ext cx="7523019" cy="313932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Teorija grupa u matematici odnosi se na proučavanje skupa različitih elemenata koji su prisutni u grupi. 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se bilo koja dva elementa skupa kombiniraju operacijom za stvaranje trećeg elementa koji pripada istom skupu i koji zadovoljava četiri hipoteze - zatvorenost, asocijativnost, inverzibilnost i identitet, tada se nazivaju aksiomi grupe.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Geometrijska teorija grupa prema grani matematike odnosi se na proučavanje grupa koje su konačno proizvedene korištenjem istraživanja odnosa između različitih algebraičkih svojstava tih grupa i topoloških i geometrijskih svojstava prostora.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3562" y="2610258"/>
            <a:ext cx="3851565" cy="313932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Neka je "." operacija, a G grupa. Aksiomi teorije grupa definiraju se na sljedeći način:</a:t>
            </a:r>
          </a:p>
          <a:p>
            <a:r>
              <a:rPr lang="hr-HR" dirty="0">
                <a:solidFill>
                  <a:schemeClr val="bg1"/>
                </a:solidFill>
              </a:rPr>
              <a:t> </a:t>
            </a:r>
          </a:p>
          <a:p>
            <a:r>
              <a:rPr lang="hr-HR" dirty="0">
                <a:solidFill>
                  <a:schemeClr val="bg1"/>
                </a:solidFill>
              </a:rPr>
              <a:t>Zatvorenost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Asocijativnost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 err="1">
                <a:solidFill>
                  <a:schemeClr val="bg1"/>
                </a:solidFill>
              </a:rPr>
              <a:t>Inverzibilnost</a:t>
            </a:r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Identitet</a:t>
            </a:r>
          </a:p>
        </p:txBody>
      </p:sp>
    </p:spTree>
    <p:extLst>
      <p:ext uri="{BB962C8B-B14F-4D97-AF65-F5344CB8AC3E}">
        <p14:creationId xmlns:p14="http://schemas.microsoft.com/office/powerpoint/2010/main" val="365147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4" y="-2635829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906" y="403976"/>
            <a:ext cx="9311558" cy="62478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10016615" y="155863"/>
            <a:ext cx="562411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endParaRPr lang="hr-HR" sz="4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05" y="403977"/>
            <a:ext cx="9311558" cy="624786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TRASLACIJSKA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pokazuje translacijsku simetriju kada se pomakne s jednog mjesta na drugo s istom orijentacijom u naprijed i natrag. To je klizanje objekta oko osi.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ROTACIJSKA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pokazuje rotacijsku simetriju kada ga rotiramo oko središnje točke pod određenim kutem koji nije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jednak 360°, a rezultat je isti kao i početni izgled oblika.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REFLEKSIVNA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ima refleksivnu (zrcalnu) simetriju ako linija simetrije dijeli objekt na dva jednaka dijela tako da je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svaki dio zrcalna slika drugog dijela. To je zapravo samo linijarna simetrija koju smo ranije proučavali.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SIMETRIJA KLIZANJA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je kombinacija translacijske i refleksivne simetrije. Možemo mijenjati kombinaciju; prvo refleksiju, a zatim translaciju ili obrnuto.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TOČKOVNA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ima točkovnu simetriju kada svaki dio objekta ima odgovarajući dio u drugom objektu, ali u suprotnom smjeru.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27027" y="671691"/>
            <a:ext cx="716973" cy="618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0193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9" r="688" b="62957"/>
          <a:stretch/>
        </p:blipFill>
        <p:spPr>
          <a:xfrm>
            <a:off x="1" y="0"/>
            <a:ext cx="12271664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7"/>
          <a:stretch/>
        </p:blipFill>
        <p:spPr>
          <a:xfrm>
            <a:off x="5294168" y="599321"/>
            <a:ext cx="6570518" cy="56318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94168" y="337516"/>
            <a:ext cx="6570518" cy="442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94168" y="6537226"/>
            <a:ext cx="6570518" cy="1474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7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5" y="-2594264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13859" y="2371145"/>
            <a:ext cx="5164282" cy="3139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949934" y="862407"/>
            <a:ext cx="5473194" cy="646331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GRUPE SIMETRIJA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13859" y="2371145"/>
            <a:ext cx="5164281" cy="31085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2800" dirty="0">
                <a:solidFill>
                  <a:schemeClr val="bg1"/>
                </a:solidFill>
              </a:rPr>
              <a:t>CIKLIČKA GRUPA</a:t>
            </a:r>
          </a:p>
          <a:p>
            <a:pPr algn="ctr"/>
            <a:endParaRPr lang="hr-HR" sz="2800" dirty="0">
              <a:solidFill>
                <a:schemeClr val="bg1"/>
              </a:solidFill>
            </a:endParaRPr>
          </a:p>
          <a:p>
            <a:pPr algn="ctr"/>
            <a:r>
              <a:rPr lang="hr-HR" sz="2800" dirty="0">
                <a:solidFill>
                  <a:schemeClr val="bg1"/>
                </a:solidFill>
              </a:rPr>
              <a:t>GRUPA PERMUTACIJE</a:t>
            </a:r>
          </a:p>
          <a:p>
            <a:pPr algn="ctr"/>
            <a:endParaRPr lang="hr-HR" sz="2800" dirty="0">
              <a:solidFill>
                <a:schemeClr val="bg1"/>
              </a:solidFill>
            </a:endParaRPr>
          </a:p>
          <a:p>
            <a:pPr algn="ctr"/>
            <a:r>
              <a:rPr lang="hr-HR" sz="2800" dirty="0">
                <a:solidFill>
                  <a:schemeClr val="bg1"/>
                </a:solidFill>
              </a:rPr>
              <a:t>DIEDRALNE GRUPE</a:t>
            </a:r>
          </a:p>
          <a:p>
            <a:pPr algn="ctr"/>
            <a:endParaRPr lang="hr-HR" sz="2800" dirty="0">
              <a:solidFill>
                <a:schemeClr val="bg1"/>
              </a:solidFill>
            </a:endParaRPr>
          </a:p>
          <a:p>
            <a:pPr algn="ctr"/>
            <a:r>
              <a:rPr lang="hr-HR" sz="2800" dirty="0">
                <a:solidFill>
                  <a:schemeClr val="bg1"/>
                </a:solidFill>
              </a:rPr>
              <a:t>KRISTALI</a:t>
            </a:r>
          </a:p>
        </p:txBody>
      </p:sp>
    </p:spTree>
    <p:extLst>
      <p:ext uri="{BB962C8B-B14F-4D97-AF65-F5344CB8AC3E}">
        <p14:creationId xmlns:p14="http://schemas.microsoft.com/office/powerpoint/2010/main" val="59946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2095</Words>
  <Application>Microsoft Office PowerPoint</Application>
  <PresentationFormat>Široki zaslon</PresentationFormat>
  <Paragraphs>295</Paragraphs>
  <Slides>20</Slides>
  <Notes>1</Notes>
  <HiddenSlides>0</HiddenSlides>
  <MMClips>2</MMClips>
  <ScaleCrop>false</ScaleCrop>
  <HeadingPairs>
    <vt:vector size="6" baseType="variant">
      <vt:variant>
        <vt:lpstr>Korišteni fontovi</vt:lpstr>
      </vt:variant>
      <vt:variant>
        <vt:i4>7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20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Goudy Old Style</vt:lpstr>
      <vt:lpstr>Times New Roman</vt:lpstr>
      <vt:lpstr>Wingdings</vt:lpstr>
      <vt:lpstr>Office Theme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moiramonika</dc:creator>
  <cp:lastModifiedBy>dajana</cp:lastModifiedBy>
  <cp:revision>102</cp:revision>
  <dcterms:created xsi:type="dcterms:W3CDTF">2023-02-05T14:02:14Z</dcterms:created>
  <dcterms:modified xsi:type="dcterms:W3CDTF">2023-04-26T11:52:46Z</dcterms:modified>
</cp:coreProperties>
</file>